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22" d="100"/>
          <a:sy n="122" d="100"/>
        </p:scale>
        <p:origin x="1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C1662-4E4B-A1F3-2E92-7836577EBB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4B9E39-5F3E-0F9B-56E5-3CD5971264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3380A1-D9DA-5468-079B-CE8E0B7471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702ED-90B3-4B6D-8097-8FF558A77AD0}" type="datetimeFigureOut">
              <a:rPr lang="en-CA" smtClean="0"/>
              <a:t>2025-11-19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EA70A0-5986-1C48-4486-A60DCD37E2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561EE0-0018-5C00-45A7-A02BD215C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2715B-C6E0-4E1D-AE98-224D6144774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791333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2A3FC6-D591-BBB7-B07D-96B429783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CA6A6AD-44C1-21A2-80BF-7EA6D53206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134786-0F98-8859-FC8D-4B4143A58D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702ED-90B3-4B6D-8097-8FF558A77AD0}" type="datetimeFigureOut">
              <a:rPr lang="en-CA" smtClean="0"/>
              <a:t>2025-11-19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D08D9F-06CA-628C-B3A9-C2B1BD250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F140BF-7EA5-944A-4FD1-49BBFCFFE5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2715B-C6E0-4E1D-AE98-224D6144774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124794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E2A563D-0654-C835-9053-D0D5D0B60DA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9A138E-E978-CEB3-B87C-C3A1A7AD2C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1FBDB6-BC29-6AB9-9A2C-CB338765D7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702ED-90B3-4B6D-8097-8FF558A77AD0}" type="datetimeFigureOut">
              <a:rPr lang="en-CA" smtClean="0"/>
              <a:t>2025-11-19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A693EF-D93A-2CBD-9842-2FEEC29F25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0357D7-35A0-C384-1057-5B085A475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2715B-C6E0-4E1D-AE98-224D6144774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803048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289F76-AA8E-F636-1540-74E2DA7DF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E4F8CC-5530-A3AE-7882-3A8AA62BBF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CD7AA6-4774-8652-3EFA-ED65318CCF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702ED-90B3-4B6D-8097-8FF558A77AD0}" type="datetimeFigureOut">
              <a:rPr lang="en-CA" smtClean="0"/>
              <a:t>2025-11-19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1D8371-698F-59AE-C217-525FC78F13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8EA87F-47B3-2187-962F-B320A836F8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2715B-C6E0-4E1D-AE98-224D6144774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561264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234B9-61ED-852C-504D-237ACD24F1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5186F6-2273-72F8-0418-93CAFE79B6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CCB5DD-3828-64D5-1419-AF9FA55FE0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702ED-90B3-4B6D-8097-8FF558A77AD0}" type="datetimeFigureOut">
              <a:rPr lang="en-CA" smtClean="0"/>
              <a:t>2025-11-19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A89C86-2240-1439-3D20-F3426897AC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A05CD1-33E7-ED1E-2B47-2E5DB66779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2715B-C6E0-4E1D-AE98-224D6144774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916211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9FD701-EF89-2B4E-E984-785FA9F6D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EE7094-F51E-E5DA-AE4F-683729B5A1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274401-2F62-AAB9-F2C2-84AEEFDB4B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156FDB-D3D9-BED2-69FC-16025EBF93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702ED-90B3-4B6D-8097-8FF558A77AD0}" type="datetimeFigureOut">
              <a:rPr lang="en-CA" smtClean="0"/>
              <a:t>2025-11-19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5026B6-3541-8F5C-9C13-AFC187E46E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01154B-9554-81EA-A135-42DAF57DE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2715B-C6E0-4E1D-AE98-224D6144774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9947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A9D6A8-E865-47FB-492C-B1DB8EE47A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2C452E-7336-A5FB-9BD4-0B8AD6BF4B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E167E3-D6D9-F2DA-B479-AA03AB486A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5546B7F-F81E-42B9-7C6F-2FF1FE9222B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14E541E-F4AF-0323-4541-FC5B30E8F44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F1B3ED-26B1-FA88-0DFB-6012FA5300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702ED-90B3-4B6D-8097-8FF558A77AD0}" type="datetimeFigureOut">
              <a:rPr lang="en-CA" smtClean="0"/>
              <a:t>2025-11-19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87BFC12-1544-89F2-FEAC-7C37CC5873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6EBE06D-2F2E-BC6A-40BE-C6150C4BE4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2715B-C6E0-4E1D-AE98-224D6144774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281905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79D882-4A98-FCFF-398B-A51202FCE4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7BA4D80-3BC7-BC63-6EE1-00DE7ACDF2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702ED-90B3-4B6D-8097-8FF558A77AD0}" type="datetimeFigureOut">
              <a:rPr lang="en-CA" smtClean="0"/>
              <a:t>2025-11-19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D70D37-05A6-75B7-43AB-CC11CF41F5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7BD543-095C-6D24-11F6-C14BFBB51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2715B-C6E0-4E1D-AE98-224D6144774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653878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4EA6F8A-EA9B-5315-0CE0-E89557E8F8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702ED-90B3-4B6D-8097-8FF558A77AD0}" type="datetimeFigureOut">
              <a:rPr lang="en-CA" smtClean="0"/>
              <a:t>2025-11-19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0C61EDC-6280-6863-2BD8-DEBE9442A4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658EA2-48D6-D3EC-02EB-E9F2067ABE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2715B-C6E0-4E1D-AE98-224D6144774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826416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E6EF62-E8C3-762D-2758-9B8A555B2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B37BE6-13C1-AEF0-147E-32FAE8043D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8543E1-EDC4-73E5-754D-FF15B5E9C1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682AAF-6D2E-773D-BA90-9376F609BB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702ED-90B3-4B6D-8097-8FF558A77AD0}" type="datetimeFigureOut">
              <a:rPr lang="en-CA" smtClean="0"/>
              <a:t>2025-11-19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AFABDE-9392-B088-6CB6-8ECFC81D2B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F49DFD-7174-33D3-98D2-F7B2B6BC5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2715B-C6E0-4E1D-AE98-224D6144774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692209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6FE6E-1410-D69F-64EC-AD292D4686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C624E4F-0351-0E58-B865-2E879F60CEB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5446EB-DA07-76A0-7EBD-31D33177CC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8EAA7F-6A3A-5950-CD3F-0127D3FAF8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702ED-90B3-4B6D-8097-8FF558A77AD0}" type="datetimeFigureOut">
              <a:rPr lang="en-CA" smtClean="0"/>
              <a:t>2025-11-19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83718D-890A-C84A-3555-975BE54D2A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69EFE9-268C-5E65-3D8D-292F73E88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2715B-C6E0-4E1D-AE98-224D6144774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635544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15C1FFE-579E-D572-201F-AEC5D8290D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A690A9-D1ED-930C-57B6-83E662D2C5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B50D98-B95C-E237-5FB4-8F21A0397F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1702ED-90B3-4B6D-8097-8FF558A77AD0}" type="datetimeFigureOut">
              <a:rPr lang="en-CA" smtClean="0"/>
              <a:t>2025-11-19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A6BC0B-786A-4D55-3283-BCE3E74BD8A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183225-599C-EC74-37EF-308A6BB3E2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2715B-C6E0-4E1D-AE98-224D6144774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350964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image-net.org/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DC5A01-76EA-61A2-BA64-E699E879C1B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Stanford CS231N Deep Learning for Computer Vision I 2025</a:t>
            </a:r>
            <a:endParaRPr lang="en-C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469A9CA-60B8-A390-A94F-6B0B13E9076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A" dirty="0"/>
              <a:t>Notes</a:t>
            </a:r>
          </a:p>
        </p:txBody>
      </p:sp>
    </p:spTree>
    <p:extLst>
      <p:ext uri="{BB962C8B-B14F-4D97-AF65-F5344CB8AC3E}">
        <p14:creationId xmlns:p14="http://schemas.microsoft.com/office/powerpoint/2010/main" val="21479963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889C42-A3DA-C755-6301-C35060328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Lecture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153350-FC99-C781-A7D4-B6323D84C7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/>
              <a:t>Regularization:</a:t>
            </a:r>
          </a:p>
          <a:p>
            <a:pPr lvl="1"/>
            <a:r>
              <a:rPr lang="en-CA" dirty="0"/>
              <a:t>Data loss:  Model predications should match training data</a:t>
            </a:r>
          </a:p>
          <a:p>
            <a:pPr lvl="1"/>
            <a:r>
              <a:rPr lang="en-CA" dirty="0"/>
              <a:t>Regularization – prevent the model from doing too well on training data</a:t>
            </a:r>
          </a:p>
          <a:p>
            <a:pPr lvl="1"/>
            <a:r>
              <a:rPr lang="en-CA" dirty="0"/>
              <a:t>Occam’s Razor:  among multiple competing </a:t>
            </a:r>
            <a:r>
              <a:rPr lang="en-CA" dirty="0" err="1"/>
              <a:t>hypoetheses</a:t>
            </a:r>
            <a:r>
              <a:rPr lang="en-CA" dirty="0"/>
              <a:t>, the simplest is the best.   William of Ockham 1285-1347</a:t>
            </a:r>
          </a:p>
          <a:p>
            <a:endParaRPr lang="en-CA" dirty="0"/>
          </a:p>
          <a:p>
            <a:pPr lvl="1"/>
            <a:r>
              <a:rPr lang="en-CA" dirty="0"/>
              <a:t>Lambda – regularization strength (hyperparameter)</a:t>
            </a:r>
          </a:p>
          <a:p>
            <a:pPr lvl="1"/>
            <a:r>
              <a:rPr lang="en-CA" dirty="0"/>
              <a:t>L2 Regularization</a:t>
            </a:r>
          </a:p>
          <a:p>
            <a:pPr lvl="1"/>
            <a:r>
              <a:rPr lang="en-CA" dirty="0"/>
              <a:t>L1 Regularization </a:t>
            </a:r>
          </a:p>
          <a:p>
            <a:pPr lvl="1"/>
            <a:r>
              <a:rPr lang="en-CA"/>
              <a:t>Elastic </a:t>
            </a:r>
            <a:r>
              <a:rPr lang="en-CA" dirty="0"/>
              <a:t>net (L1+L2)</a:t>
            </a:r>
          </a:p>
        </p:txBody>
      </p:sp>
    </p:spTree>
    <p:extLst>
      <p:ext uri="{BB962C8B-B14F-4D97-AF65-F5344CB8AC3E}">
        <p14:creationId xmlns:p14="http://schemas.microsoft.com/office/powerpoint/2010/main" val="10317823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938F1-7705-E135-33B0-BD9ACAAE30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Regularization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96803B-A131-9808-E803-06E612C65D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Why regularize:</a:t>
            </a:r>
          </a:p>
          <a:p>
            <a:pPr lvl="1"/>
            <a:r>
              <a:rPr lang="en-CA" dirty="0"/>
              <a:t>Express preferences over weights</a:t>
            </a:r>
          </a:p>
          <a:p>
            <a:pPr lvl="1"/>
            <a:r>
              <a:rPr lang="en-CA" dirty="0"/>
              <a:t>Make the model simple so it works on test data</a:t>
            </a:r>
          </a:p>
          <a:p>
            <a:pPr lvl="1"/>
            <a:r>
              <a:rPr lang="en-CA" dirty="0"/>
              <a:t>Improve optimization by adding curvature</a:t>
            </a:r>
          </a:p>
          <a:p>
            <a:endParaRPr lang="en-CA" dirty="0"/>
          </a:p>
          <a:p>
            <a:r>
              <a:rPr lang="en-CA" dirty="0"/>
              <a:t>Optimization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7674041-80AF-79BC-7FCE-3081082AE8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5354" y="3875004"/>
            <a:ext cx="4876800" cy="2436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1661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CA96C19-4BA7-D790-2880-3C0994A908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017" y="523630"/>
            <a:ext cx="11671966" cy="5934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6992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AE49020-5B41-02FA-D9AE-F3D2F28EE2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482" y="783984"/>
            <a:ext cx="11751471" cy="5290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4424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D2DFEB2-6F0F-5A63-3618-D0E857D813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661" y="725587"/>
            <a:ext cx="11316677" cy="5673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059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05AD5E9-89F3-937C-7E78-ED5E549422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301" y="263082"/>
            <a:ext cx="11421222" cy="6331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4552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706AE9C-FDF2-EE81-5DB2-85820D9F58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113" y="495716"/>
            <a:ext cx="11706317" cy="5866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9344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6E1BB-3063-AB3D-A9AD-9A8C0A105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4661" y="193187"/>
            <a:ext cx="10515600" cy="1325563"/>
          </a:xfrm>
        </p:spPr>
        <p:txBody>
          <a:bodyPr/>
          <a:lstStyle/>
          <a:p>
            <a:r>
              <a:rPr lang="en-CA" dirty="0"/>
              <a:t>Convolutional NN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8479FB-7473-2D51-2780-FCF3841AE4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569" y="1152165"/>
            <a:ext cx="10621108" cy="5512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8781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E5C7AB2-037B-BF62-FA82-5ABF7DEBCB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8988" y="497874"/>
            <a:ext cx="10674023" cy="5543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5570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FE11A1F-B3C6-0C68-1678-A8552C4B37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1108" y="691707"/>
            <a:ext cx="10921450" cy="56571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F643D85-3AAE-0D38-B463-0D9F2FE839F0}"/>
              </a:ext>
            </a:extLst>
          </p:cNvPr>
          <p:cNvSpPr txBox="1"/>
          <p:nvPr/>
        </p:nvSpPr>
        <p:spPr>
          <a:xfrm>
            <a:off x="461108" y="257908"/>
            <a:ext cx="3688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Layes in CNN</a:t>
            </a:r>
          </a:p>
        </p:txBody>
      </p:sp>
    </p:spTree>
    <p:extLst>
      <p:ext uri="{BB962C8B-B14F-4D97-AF65-F5344CB8AC3E}">
        <p14:creationId xmlns:p14="http://schemas.microsoft.com/office/powerpoint/2010/main" val="6996498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2BBFA8-DBCB-A9AF-7648-EDA98325D7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Lecture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DEFA2C-58E8-5993-ABBA-C76D939F13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This lecture covers: </a:t>
            </a:r>
          </a:p>
          <a:p>
            <a:pPr lvl="1"/>
            <a:r>
              <a:rPr lang="en-US" dirty="0"/>
              <a:t>Computer vision overview </a:t>
            </a:r>
          </a:p>
          <a:p>
            <a:pPr lvl="2"/>
            <a:r>
              <a:rPr lang="en-US" dirty="0"/>
              <a:t>ImageNet - </a:t>
            </a:r>
            <a:r>
              <a:rPr lang="en-US" dirty="0">
                <a:hlinkClick r:id="rId2"/>
              </a:rPr>
              <a:t>https://image-net.org/</a:t>
            </a:r>
            <a:endParaRPr lang="en-US" dirty="0"/>
          </a:p>
          <a:p>
            <a:endParaRPr lang="en-CA" dirty="0"/>
          </a:p>
          <a:p>
            <a:pPr>
              <a:buFont typeface="Wingdings" panose="05000000000000000000" pitchFamily="2" charset="2"/>
              <a:buChar char="q"/>
            </a:pPr>
            <a:r>
              <a:rPr lang="en-CA" dirty="0"/>
              <a:t>Topics:</a:t>
            </a:r>
          </a:p>
          <a:p>
            <a:pPr lvl="1"/>
            <a:r>
              <a:rPr lang="en-CA" dirty="0"/>
              <a:t>Deep learning basics</a:t>
            </a:r>
          </a:p>
          <a:p>
            <a:pPr lvl="1"/>
            <a:r>
              <a:rPr lang="en-CA" dirty="0"/>
              <a:t>Perceiving and understanding the visual world</a:t>
            </a:r>
          </a:p>
          <a:p>
            <a:pPr lvl="1"/>
            <a:r>
              <a:rPr lang="en-CA" dirty="0"/>
              <a:t>Generative and interactive visual intelligence</a:t>
            </a:r>
          </a:p>
          <a:p>
            <a:pPr lvl="1"/>
            <a:r>
              <a:rPr lang="en-CA" dirty="0"/>
              <a:t>Human-centered applications and implications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23296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D7374-C9BD-ECAB-9FC9-9E8B5C201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Recurrent Neural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BBE4B4-602F-96BB-2607-0BCA94D209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0087386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989313-3040-3669-2842-692EA1D25D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66A973-7E89-0EEE-6784-5870B576B2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465" y="429845"/>
            <a:ext cx="11767519" cy="5991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3939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CCAC28-D3A7-FCD7-D56B-CEE9064E1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Lecture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EA66A-E0C5-3B80-3375-F361FAB6B0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CA" dirty="0"/>
              <a:t>Image classification – a core task in computer vision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CA" dirty="0"/>
              <a:t>Linear classifier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CA" dirty="0"/>
              <a:t>Regularization &amp; Optimization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CA" dirty="0"/>
              <a:t>Neural Networks</a:t>
            </a:r>
          </a:p>
          <a:p>
            <a:pPr lvl="1"/>
            <a:endParaRPr lang="en-CA" dirty="0"/>
          </a:p>
          <a:p>
            <a:pPr>
              <a:buFont typeface="Wingdings" panose="05000000000000000000" pitchFamily="2" charset="2"/>
              <a:buChar char="q"/>
            </a:pPr>
            <a:r>
              <a:rPr lang="en-CA" dirty="0"/>
              <a:t>Perceiving and understanding the visual world</a:t>
            </a:r>
          </a:p>
          <a:p>
            <a:pPr lvl="1"/>
            <a:r>
              <a:rPr lang="en-CA" dirty="0"/>
              <a:t>Tasks  ----- Models</a:t>
            </a:r>
          </a:p>
          <a:p>
            <a:pPr lvl="1"/>
            <a:r>
              <a:rPr lang="en-CA" dirty="0"/>
              <a:t>Tasks beyond image classification</a:t>
            </a:r>
          </a:p>
          <a:p>
            <a:pPr lvl="2"/>
            <a:r>
              <a:rPr lang="en-CA" dirty="0"/>
              <a:t>Semantic segmentation  (sky, grass, tree, cat…)</a:t>
            </a:r>
          </a:p>
          <a:p>
            <a:pPr lvl="2"/>
            <a:r>
              <a:rPr lang="en-CA" dirty="0"/>
              <a:t>Object detection </a:t>
            </a:r>
          </a:p>
          <a:p>
            <a:pPr lvl="2"/>
            <a:r>
              <a:rPr lang="en-CA" dirty="0"/>
              <a:t>Instance segmentation</a:t>
            </a:r>
          </a:p>
          <a:p>
            <a:pPr lvl="2"/>
            <a:r>
              <a:rPr lang="en-CA" dirty="0"/>
              <a:t>Video classification</a:t>
            </a:r>
          </a:p>
          <a:p>
            <a:pPr lvl="2"/>
            <a:r>
              <a:rPr lang="en-CA" dirty="0"/>
              <a:t>Multimodal video understanding</a:t>
            </a:r>
          </a:p>
          <a:p>
            <a:pPr lvl="2"/>
            <a:r>
              <a:rPr lang="en-CA" dirty="0"/>
              <a:t>Visualization &amp; understanding</a:t>
            </a:r>
          </a:p>
        </p:txBody>
      </p:sp>
    </p:spTree>
    <p:extLst>
      <p:ext uri="{BB962C8B-B14F-4D97-AF65-F5344CB8AC3E}">
        <p14:creationId xmlns:p14="http://schemas.microsoft.com/office/powerpoint/2010/main" val="11141285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9C327C-D7CD-0652-87A0-EB8FF22BF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4068"/>
            <a:ext cx="10515600" cy="1325563"/>
          </a:xfrm>
        </p:spPr>
        <p:txBody>
          <a:bodyPr/>
          <a:lstStyle/>
          <a:p>
            <a:r>
              <a:rPr lang="en-CA" dirty="0"/>
              <a:t>Lecture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2670ED-D4E4-674C-6990-3C3233A2B8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4246"/>
            <a:ext cx="10515600" cy="4832717"/>
          </a:xfrm>
        </p:spPr>
        <p:txBody>
          <a:bodyPr>
            <a:normAutofit/>
          </a:bodyPr>
          <a:lstStyle/>
          <a:p>
            <a:r>
              <a:rPr lang="en-CA" dirty="0"/>
              <a:t>Models beyond multi-layer perception</a:t>
            </a:r>
          </a:p>
          <a:p>
            <a:r>
              <a:rPr lang="en-CA" dirty="0"/>
              <a:t>Large scale distributed training</a:t>
            </a:r>
          </a:p>
          <a:p>
            <a:pPr lvl="1"/>
            <a:r>
              <a:rPr lang="en-CA" dirty="0"/>
              <a:t>Data parallelism</a:t>
            </a:r>
          </a:p>
          <a:p>
            <a:pPr lvl="1"/>
            <a:r>
              <a:rPr lang="en-CA" dirty="0"/>
              <a:t>Model parallelism</a:t>
            </a:r>
          </a:p>
          <a:p>
            <a:pPr lvl="1"/>
            <a:r>
              <a:rPr lang="en-CA" dirty="0"/>
              <a:t>Synchronous vs. Asynchronous gradient update.</a:t>
            </a:r>
          </a:p>
          <a:p>
            <a:r>
              <a:rPr lang="en-CA" dirty="0"/>
              <a:t>Self-supervised learning</a:t>
            </a:r>
          </a:p>
          <a:p>
            <a:r>
              <a:rPr lang="en-CA" dirty="0"/>
              <a:t>Generative modeling</a:t>
            </a:r>
          </a:p>
          <a:p>
            <a:r>
              <a:rPr lang="en-CA" dirty="0"/>
              <a:t>Image generation using diffusion models</a:t>
            </a:r>
          </a:p>
          <a:p>
            <a:r>
              <a:rPr lang="en-CA" dirty="0"/>
              <a:t>Vision language models</a:t>
            </a:r>
          </a:p>
          <a:p>
            <a:r>
              <a:rPr lang="en-CA" dirty="0"/>
              <a:t>3D vision – robotics </a:t>
            </a:r>
          </a:p>
        </p:txBody>
      </p:sp>
    </p:spTree>
    <p:extLst>
      <p:ext uri="{BB962C8B-B14F-4D97-AF65-F5344CB8AC3E}">
        <p14:creationId xmlns:p14="http://schemas.microsoft.com/office/powerpoint/2010/main" val="19389538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7768D8-678B-7C46-D30E-6C910C6C1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509274F-DFAE-AABE-69C3-23518C98C3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4818" y="262548"/>
            <a:ext cx="11199181" cy="60777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965AFFA-CB04-CF16-7FDD-D7C6CB1A2D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69347"/>
            <a:ext cx="12192000" cy="6119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7029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C77600-EDC3-0A2B-4478-713740A2D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Lecture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77E2D3-67ED-064F-91FD-ACF8AC1407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CA" dirty="0"/>
              <a:t>Image Classification with Linear Classifiers</a:t>
            </a:r>
          </a:p>
          <a:p>
            <a:pPr lvl="1"/>
            <a:r>
              <a:rPr lang="en-CA" dirty="0"/>
              <a:t>K-nearest neighbour and linear classifier</a:t>
            </a:r>
          </a:p>
          <a:p>
            <a:pPr lvl="1"/>
            <a:endParaRPr lang="en-CA" dirty="0"/>
          </a:p>
          <a:p>
            <a:r>
              <a:rPr lang="en-CA" dirty="0"/>
              <a:t>An Image is a tensor of </a:t>
            </a:r>
            <a:r>
              <a:rPr lang="en-CA" dirty="0" err="1"/>
              <a:t>intergers</a:t>
            </a:r>
            <a:r>
              <a:rPr lang="en-CA" dirty="0"/>
              <a:t> between [0, 255], 3 channel RGB</a:t>
            </a:r>
          </a:p>
          <a:p>
            <a:pPr lvl="1"/>
            <a:r>
              <a:rPr lang="en-CA" dirty="0"/>
              <a:t>All changed if camera moved (view point changed)</a:t>
            </a:r>
          </a:p>
          <a:p>
            <a:pPr lvl="1"/>
            <a:r>
              <a:rPr lang="en-CA" dirty="0"/>
              <a:t>Illumination changes</a:t>
            </a:r>
          </a:p>
          <a:p>
            <a:pPr lvl="1"/>
            <a:r>
              <a:rPr lang="en-CA" dirty="0"/>
              <a:t>Background clutter</a:t>
            </a:r>
          </a:p>
          <a:p>
            <a:pPr lvl="1"/>
            <a:r>
              <a:rPr lang="en-CA" dirty="0"/>
              <a:t>Zoom in &amp; out (scale)</a:t>
            </a:r>
          </a:p>
          <a:p>
            <a:pPr lvl="1"/>
            <a:r>
              <a:rPr lang="en-CA" dirty="0"/>
              <a:t>Occlusion  (hide under a blanket, under coach </a:t>
            </a:r>
            <a:r>
              <a:rPr lang="en-CA" dirty="0" err="1"/>
              <a:t>cusion</a:t>
            </a:r>
            <a:r>
              <a:rPr lang="en-CA" dirty="0"/>
              <a:t>)</a:t>
            </a:r>
          </a:p>
          <a:p>
            <a:pPr lvl="1"/>
            <a:r>
              <a:rPr lang="en-CA" dirty="0"/>
              <a:t>Deformation</a:t>
            </a:r>
          </a:p>
          <a:p>
            <a:pPr lvl="1"/>
            <a:r>
              <a:rPr lang="en-CA"/>
              <a:t>Intraclass variation</a:t>
            </a:r>
            <a:endParaRPr lang="en-CA" dirty="0"/>
          </a:p>
          <a:p>
            <a:pPr lvl="1"/>
            <a:r>
              <a:rPr lang="en-CA" dirty="0"/>
              <a:t>Context</a:t>
            </a:r>
          </a:p>
          <a:p>
            <a:pPr marL="457200" lvl="1" indent="0">
              <a:buNone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7556817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52207-8C86-B558-80CE-1E6E8398E5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K- Nearest Neighbor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1D51A1-F378-5234-AE23-32B1C4A649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0592760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2E52DF-6216-E397-47FC-DA8246203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Linear Classifier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8F6456-C1C4-B73D-0919-9BD1BF40EA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sz="2400" dirty="0"/>
              <a:t>Parametric Approach </a:t>
            </a:r>
          </a:p>
          <a:p>
            <a:pPr lvl="1"/>
            <a:r>
              <a:rPr lang="en-CA" sz="1800" dirty="0"/>
              <a:t>F(x, W) = W x + b</a:t>
            </a:r>
          </a:p>
          <a:p>
            <a:pPr lvl="1"/>
            <a:endParaRPr lang="en-CA" dirty="0"/>
          </a:p>
          <a:p>
            <a:r>
              <a:rPr lang="en-CA" sz="2400" dirty="0" err="1"/>
              <a:t>Softmax</a:t>
            </a:r>
            <a:r>
              <a:rPr lang="en-CA" sz="2400" dirty="0"/>
              <a:t> Classifier (Multinomial Logistic Regression)</a:t>
            </a:r>
          </a:p>
          <a:p>
            <a:endParaRPr lang="en-CA" sz="2400" dirty="0"/>
          </a:p>
          <a:p>
            <a:endParaRPr lang="en-CA" sz="2400" dirty="0"/>
          </a:p>
          <a:p>
            <a:endParaRPr lang="en-CA" sz="2400" dirty="0"/>
          </a:p>
          <a:p>
            <a:r>
              <a:rPr lang="en-CA" sz="2400" dirty="0"/>
              <a:t>Loss function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EC2C05-1D69-E50C-AABF-A01220AFA1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0308" y="3429000"/>
            <a:ext cx="4267827" cy="703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1323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50470-BDF0-F62F-73D9-BDFB84C53E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461" y="208817"/>
            <a:ext cx="10515600" cy="1325563"/>
          </a:xfrm>
        </p:spPr>
        <p:txBody>
          <a:bodyPr/>
          <a:lstStyle/>
          <a:p>
            <a:r>
              <a:rPr lang="en-CA" dirty="0" err="1"/>
              <a:t>Softmax</a:t>
            </a:r>
            <a:r>
              <a:rPr lang="en-CA" dirty="0"/>
              <a:t>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17693A-B644-E2D7-5168-25ED6A082D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3830" y="1759926"/>
            <a:ext cx="1733062" cy="251972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200" dirty="0"/>
              <a:t>scores = [</a:t>
            </a:r>
          </a:p>
          <a:p>
            <a:pPr marL="0" indent="0">
              <a:buNone/>
            </a:pPr>
            <a:r>
              <a:rPr lang="en-US" sz="1200" dirty="0"/>
              <a:t>-96.8,    # cat score</a:t>
            </a:r>
          </a:p>
          <a:p>
            <a:pPr marL="0" indent="0">
              <a:buNone/>
            </a:pPr>
            <a:r>
              <a:rPr lang="en-US" sz="1200" dirty="0"/>
              <a:t>437.9,    # dog score</a:t>
            </a:r>
          </a:p>
          <a:p>
            <a:pPr marL="0" indent="0">
              <a:buNone/>
            </a:pPr>
            <a:r>
              <a:rPr lang="en-US" sz="1200" dirty="0"/>
              <a:t>61.95    # ship score</a:t>
            </a:r>
          </a:p>
          <a:p>
            <a:pPr marL="0" indent="0">
              <a:buNone/>
            </a:pPr>
            <a:r>
              <a:rPr lang="en-US" sz="1200" dirty="0"/>
              <a:t>]</a:t>
            </a:r>
          </a:p>
          <a:p>
            <a:endParaRPr lang="en-CA" sz="1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D5A0B5C-C001-979B-FFA5-A963C81F7E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1623" y="1421240"/>
            <a:ext cx="5306165" cy="3858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944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2272</TotalTime>
  <Words>343</Words>
  <Application>Microsoft Office PowerPoint</Application>
  <PresentationFormat>Widescreen</PresentationFormat>
  <Paragraphs>87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Calibri</vt:lpstr>
      <vt:lpstr>Calibri Light</vt:lpstr>
      <vt:lpstr>Wingdings</vt:lpstr>
      <vt:lpstr>Office Theme</vt:lpstr>
      <vt:lpstr>Stanford CS231N Deep Learning for Computer Vision I 2025</vt:lpstr>
      <vt:lpstr>Lecture 1</vt:lpstr>
      <vt:lpstr>Lecture 1</vt:lpstr>
      <vt:lpstr>Lecture 1</vt:lpstr>
      <vt:lpstr>PowerPoint Presentation</vt:lpstr>
      <vt:lpstr>Lecture 2</vt:lpstr>
      <vt:lpstr>K- Nearest Neighbor</vt:lpstr>
      <vt:lpstr>Linear Classifier</vt:lpstr>
      <vt:lpstr>Softmax()</vt:lpstr>
      <vt:lpstr>Lecture 3</vt:lpstr>
      <vt:lpstr>Regularization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Convolutional NN</vt:lpstr>
      <vt:lpstr>PowerPoint Presentation</vt:lpstr>
      <vt:lpstr>PowerPoint Presentation</vt:lpstr>
      <vt:lpstr>Recurrent Neural Network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Xu, Maojiu [VCH]</dc:creator>
  <cp:lastModifiedBy>Xu, Maojiu [VCH]</cp:lastModifiedBy>
  <cp:revision>12</cp:revision>
  <dcterms:created xsi:type="dcterms:W3CDTF">2025-11-16T03:16:49Z</dcterms:created>
  <dcterms:modified xsi:type="dcterms:W3CDTF">2025-11-19T22:46:19Z</dcterms:modified>
</cp:coreProperties>
</file>